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3891200" cy="3200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D4C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32" autoAdjust="0"/>
    <p:restoredTop sz="94660"/>
  </p:normalViewPr>
  <p:slideViewPr>
    <p:cSldViewPr snapToGrid="0">
      <p:cViewPr>
        <p:scale>
          <a:sx n="70" d="100"/>
          <a:sy n="70" d="100"/>
        </p:scale>
        <p:origin x="-4976" y="-6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237694"/>
            <a:ext cx="37307520" cy="11142133"/>
          </a:xfrm>
        </p:spPr>
        <p:txBody>
          <a:bodyPr anchor="b"/>
          <a:lstStyle>
            <a:lvl1pPr algn="ctr">
              <a:defRPr sz="2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6809511"/>
            <a:ext cx="32918400" cy="7726889"/>
          </a:xfrm>
        </p:spPr>
        <p:txBody>
          <a:bodyPr/>
          <a:lstStyle>
            <a:lvl1pPr marL="0" indent="0" algn="ctr">
              <a:buNone/>
              <a:defRPr sz="11200"/>
            </a:lvl1pPr>
            <a:lvl2pPr marL="2133615" indent="0" algn="ctr">
              <a:buNone/>
              <a:defRPr sz="9333"/>
            </a:lvl2pPr>
            <a:lvl3pPr marL="4267230" indent="0" algn="ctr">
              <a:buNone/>
              <a:defRPr sz="8400"/>
            </a:lvl3pPr>
            <a:lvl4pPr marL="6400846" indent="0" algn="ctr">
              <a:buNone/>
              <a:defRPr sz="7467"/>
            </a:lvl4pPr>
            <a:lvl5pPr marL="8534461" indent="0" algn="ctr">
              <a:buNone/>
              <a:defRPr sz="7467"/>
            </a:lvl5pPr>
            <a:lvl6pPr marL="10668076" indent="0" algn="ctr">
              <a:buNone/>
              <a:defRPr sz="7467"/>
            </a:lvl6pPr>
            <a:lvl7pPr marL="12801691" indent="0" algn="ctr">
              <a:buNone/>
              <a:defRPr sz="7467"/>
            </a:lvl7pPr>
            <a:lvl8pPr marL="14935307" indent="0" algn="ctr">
              <a:buNone/>
              <a:defRPr sz="7467"/>
            </a:lvl8pPr>
            <a:lvl9pPr marL="17068922" indent="0" algn="ctr">
              <a:buNone/>
              <a:defRPr sz="74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027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088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03917"/>
            <a:ext cx="9464040" cy="271219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03917"/>
            <a:ext cx="27843480" cy="271219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5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31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7978784"/>
            <a:ext cx="37856160" cy="13312773"/>
          </a:xfrm>
        </p:spPr>
        <p:txBody>
          <a:bodyPr anchor="b"/>
          <a:lstStyle>
            <a:lvl1pPr>
              <a:defRPr sz="2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1417501"/>
            <a:ext cx="37856160" cy="7000873"/>
          </a:xfrm>
        </p:spPr>
        <p:txBody>
          <a:bodyPr/>
          <a:lstStyle>
            <a:lvl1pPr marL="0" indent="0">
              <a:buNone/>
              <a:defRPr sz="11200">
                <a:solidFill>
                  <a:schemeClr val="tx1"/>
                </a:solidFill>
              </a:defRPr>
            </a:lvl1pPr>
            <a:lvl2pPr marL="2133615" indent="0">
              <a:buNone/>
              <a:defRPr sz="9333">
                <a:solidFill>
                  <a:schemeClr val="tx1">
                    <a:tint val="75000"/>
                  </a:schemeClr>
                </a:solidFill>
              </a:defRPr>
            </a:lvl2pPr>
            <a:lvl3pPr marL="426723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3pPr>
            <a:lvl4pPr marL="6400846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4pPr>
            <a:lvl5pPr marL="8534461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5pPr>
            <a:lvl6pPr marL="10668076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6pPr>
            <a:lvl7pPr marL="12801691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7pPr>
            <a:lvl8pPr marL="14935307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8pPr>
            <a:lvl9pPr marL="17068922" indent="0">
              <a:buNone/>
              <a:defRPr sz="74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65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519583"/>
            <a:ext cx="18653760" cy="203062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519583"/>
            <a:ext cx="18653760" cy="203062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76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03924"/>
            <a:ext cx="37856160" cy="6185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7845427"/>
            <a:ext cx="18568032" cy="3844923"/>
          </a:xfrm>
        </p:spPr>
        <p:txBody>
          <a:bodyPr anchor="b"/>
          <a:lstStyle>
            <a:lvl1pPr marL="0" indent="0">
              <a:buNone/>
              <a:defRPr sz="11200" b="1"/>
            </a:lvl1pPr>
            <a:lvl2pPr marL="2133615" indent="0">
              <a:buNone/>
              <a:defRPr sz="9333" b="1"/>
            </a:lvl2pPr>
            <a:lvl3pPr marL="4267230" indent="0">
              <a:buNone/>
              <a:defRPr sz="8400" b="1"/>
            </a:lvl3pPr>
            <a:lvl4pPr marL="6400846" indent="0">
              <a:buNone/>
              <a:defRPr sz="7467" b="1"/>
            </a:lvl4pPr>
            <a:lvl5pPr marL="8534461" indent="0">
              <a:buNone/>
              <a:defRPr sz="7467" b="1"/>
            </a:lvl5pPr>
            <a:lvl6pPr marL="10668076" indent="0">
              <a:buNone/>
              <a:defRPr sz="7467" b="1"/>
            </a:lvl6pPr>
            <a:lvl7pPr marL="12801691" indent="0">
              <a:buNone/>
              <a:defRPr sz="7467" b="1"/>
            </a:lvl7pPr>
            <a:lvl8pPr marL="14935307" indent="0">
              <a:buNone/>
              <a:defRPr sz="7467" b="1"/>
            </a:lvl8pPr>
            <a:lvl9pPr marL="17068922" indent="0">
              <a:buNone/>
              <a:defRPr sz="746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1690350"/>
            <a:ext cx="18568032" cy="171947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7845427"/>
            <a:ext cx="18659477" cy="3844923"/>
          </a:xfrm>
        </p:spPr>
        <p:txBody>
          <a:bodyPr anchor="b"/>
          <a:lstStyle>
            <a:lvl1pPr marL="0" indent="0">
              <a:buNone/>
              <a:defRPr sz="11200" b="1"/>
            </a:lvl1pPr>
            <a:lvl2pPr marL="2133615" indent="0">
              <a:buNone/>
              <a:defRPr sz="9333" b="1"/>
            </a:lvl2pPr>
            <a:lvl3pPr marL="4267230" indent="0">
              <a:buNone/>
              <a:defRPr sz="8400" b="1"/>
            </a:lvl3pPr>
            <a:lvl4pPr marL="6400846" indent="0">
              <a:buNone/>
              <a:defRPr sz="7467" b="1"/>
            </a:lvl4pPr>
            <a:lvl5pPr marL="8534461" indent="0">
              <a:buNone/>
              <a:defRPr sz="7467" b="1"/>
            </a:lvl5pPr>
            <a:lvl6pPr marL="10668076" indent="0">
              <a:buNone/>
              <a:defRPr sz="7467" b="1"/>
            </a:lvl6pPr>
            <a:lvl7pPr marL="12801691" indent="0">
              <a:buNone/>
              <a:defRPr sz="7467" b="1"/>
            </a:lvl7pPr>
            <a:lvl8pPr marL="14935307" indent="0">
              <a:buNone/>
              <a:defRPr sz="7467" b="1"/>
            </a:lvl8pPr>
            <a:lvl9pPr marL="17068922" indent="0">
              <a:buNone/>
              <a:defRPr sz="746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1690350"/>
            <a:ext cx="18659477" cy="171947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4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370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31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33600"/>
            <a:ext cx="14156054" cy="7467600"/>
          </a:xfrm>
        </p:spPr>
        <p:txBody>
          <a:bodyPr anchor="b"/>
          <a:lstStyle>
            <a:lvl1pPr>
              <a:defRPr sz="149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607991"/>
            <a:ext cx="22219920" cy="22743583"/>
          </a:xfrm>
        </p:spPr>
        <p:txBody>
          <a:bodyPr/>
          <a:lstStyle>
            <a:lvl1pPr>
              <a:defRPr sz="14933"/>
            </a:lvl1pPr>
            <a:lvl2pPr>
              <a:defRPr sz="13067"/>
            </a:lvl2pPr>
            <a:lvl3pPr>
              <a:defRPr sz="11200"/>
            </a:lvl3pPr>
            <a:lvl4pPr>
              <a:defRPr sz="9333"/>
            </a:lvl4pPr>
            <a:lvl5pPr>
              <a:defRPr sz="9333"/>
            </a:lvl5pPr>
            <a:lvl6pPr>
              <a:defRPr sz="9333"/>
            </a:lvl6pPr>
            <a:lvl7pPr>
              <a:defRPr sz="9333"/>
            </a:lvl7pPr>
            <a:lvl8pPr>
              <a:defRPr sz="9333"/>
            </a:lvl8pPr>
            <a:lvl9pPr>
              <a:defRPr sz="93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601200"/>
            <a:ext cx="14156054" cy="17787411"/>
          </a:xfrm>
        </p:spPr>
        <p:txBody>
          <a:bodyPr/>
          <a:lstStyle>
            <a:lvl1pPr marL="0" indent="0">
              <a:buNone/>
              <a:defRPr sz="7467"/>
            </a:lvl1pPr>
            <a:lvl2pPr marL="2133615" indent="0">
              <a:buNone/>
              <a:defRPr sz="6533"/>
            </a:lvl2pPr>
            <a:lvl3pPr marL="4267230" indent="0">
              <a:buNone/>
              <a:defRPr sz="5600"/>
            </a:lvl3pPr>
            <a:lvl4pPr marL="6400846" indent="0">
              <a:buNone/>
              <a:defRPr sz="4667"/>
            </a:lvl4pPr>
            <a:lvl5pPr marL="8534461" indent="0">
              <a:buNone/>
              <a:defRPr sz="4667"/>
            </a:lvl5pPr>
            <a:lvl6pPr marL="10668076" indent="0">
              <a:buNone/>
              <a:defRPr sz="4667"/>
            </a:lvl6pPr>
            <a:lvl7pPr marL="12801691" indent="0">
              <a:buNone/>
              <a:defRPr sz="4667"/>
            </a:lvl7pPr>
            <a:lvl8pPr marL="14935307" indent="0">
              <a:buNone/>
              <a:defRPr sz="4667"/>
            </a:lvl8pPr>
            <a:lvl9pPr marL="17068922" indent="0">
              <a:buNone/>
              <a:defRPr sz="46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383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33600"/>
            <a:ext cx="14156054" cy="7467600"/>
          </a:xfrm>
        </p:spPr>
        <p:txBody>
          <a:bodyPr anchor="b"/>
          <a:lstStyle>
            <a:lvl1pPr>
              <a:defRPr sz="149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607991"/>
            <a:ext cx="22219920" cy="22743583"/>
          </a:xfrm>
        </p:spPr>
        <p:txBody>
          <a:bodyPr anchor="t"/>
          <a:lstStyle>
            <a:lvl1pPr marL="0" indent="0">
              <a:buNone/>
              <a:defRPr sz="14933"/>
            </a:lvl1pPr>
            <a:lvl2pPr marL="2133615" indent="0">
              <a:buNone/>
              <a:defRPr sz="13067"/>
            </a:lvl2pPr>
            <a:lvl3pPr marL="4267230" indent="0">
              <a:buNone/>
              <a:defRPr sz="11200"/>
            </a:lvl3pPr>
            <a:lvl4pPr marL="6400846" indent="0">
              <a:buNone/>
              <a:defRPr sz="9333"/>
            </a:lvl4pPr>
            <a:lvl5pPr marL="8534461" indent="0">
              <a:buNone/>
              <a:defRPr sz="9333"/>
            </a:lvl5pPr>
            <a:lvl6pPr marL="10668076" indent="0">
              <a:buNone/>
              <a:defRPr sz="9333"/>
            </a:lvl6pPr>
            <a:lvl7pPr marL="12801691" indent="0">
              <a:buNone/>
              <a:defRPr sz="9333"/>
            </a:lvl7pPr>
            <a:lvl8pPr marL="14935307" indent="0">
              <a:buNone/>
              <a:defRPr sz="9333"/>
            </a:lvl8pPr>
            <a:lvl9pPr marL="17068922" indent="0">
              <a:buNone/>
              <a:defRPr sz="9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601200"/>
            <a:ext cx="14156054" cy="17787411"/>
          </a:xfrm>
        </p:spPr>
        <p:txBody>
          <a:bodyPr/>
          <a:lstStyle>
            <a:lvl1pPr marL="0" indent="0">
              <a:buNone/>
              <a:defRPr sz="7467"/>
            </a:lvl1pPr>
            <a:lvl2pPr marL="2133615" indent="0">
              <a:buNone/>
              <a:defRPr sz="6533"/>
            </a:lvl2pPr>
            <a:lvl3pPr marL="4267230" indent="0">
              <a:buNone/>
              <a:defRPr sz="5600"/>
            </a:lvl3pPr>
            <a:lvl4pPr marL="6400846" indent="0">
              <a:buNone/>
              <a:defRPr sz="4667"/>
            </a:lvl4pPr>
            <a:lvl5pPr marL="8534461" indent="0">
              <a:buNone/>
              <a:defRPr sz="4667"/>
            </a:lvl5pPr>
            <a:lvl6pPr marL="10668076" indent="0">
              <a:buNone/>
              <a:defRPr sz="4667"/>
            </a:lvl6pPr>
            <a:lvl7pPr marL="12801691" indent="0">
              <a:buNone/>
              <a:defRPr sz="4667"/>
            </a:lvl7pPr>
            <a:lvl8pPr marL="14935307" indent="0">
              <a:buNone/>
              <a:defRPr sz="4667"/>
            </a:lvl8pPr>
            <a:lvl9pPr marL="17068922" indent="0">
              <a:buNone/>
              <a:defRPr sz="46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00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03924"/>
            <a:ext cx="37856160" cy="6185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519583"/>
            <a:ext cx="37856160" cy="203062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29662974"/>
            <a:ext cx="987552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3143C-BC35-4C3F-99A8-1253A60EB430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29662974"/>
            <a:ext cx="1481328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29662974"/>
            <a:ext cx="987552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48884F-BF2D-4364-982C-7658C224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34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267230" rtl="0" eaLnBrk="1" latinLnBrk="0" hangingPunct="1">
        <a:lnSpc>
          <a:spcPct val="90000"/>
        </a:lnSpc>
        <a:spcBef>
          <a:spcPct val="0"/>
        </a:spcBef>
        <a:buNone/>
        <a:defRPr sz="205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66808" indent="-1066808" algn="l" defTabSz="4267230" rtl="0" eaLnBrk="1" latinLnBrk="0" hangingPunct="1">
        <a:lnSpc>
          <a:spcPct val="90000"/>
        </a:lnSpc>
        <a:spcBef>
          <a:spcPts val="4667"/>
        </a:spcBef>
        <a:buFont typeface="Arial" panose="020B0604020202020204" pitchFamily="34" charset="0"/>
        <a:buChar char="•"/>
        <a:defRPr sz="13067" kern="1200">
          <a:solidFill>
            <a:schemeClr val="tx1"/>
          </a:solidFill>
          <a:latin typeface="+mn-lt"/>
          <a:ea typeface="+mn-ea"/>
          <a:cs typeface="+mn-cs"/>
        </a:defRPr>
      </a:lvl1pPr>
      <a:lvl2pPr marL="3200423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2pPr>
      <a:lvl3pPr marL="5334038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9333" kern="1200">
          <a:solidFill>
            <a:schemeClr val="tx1"/>
          </a:solidFill>
          <a:latin typeface="+mn-lt"/>
          <a:ea typeface="+mn-ea"/>
          <a:cs typeface="+mn-cs"/>
        </a:defRPr>
      </a:lvl3pPr>
      <a:lvl4pPr marL="7467653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4pPr>
      <a:lvl5pPr marL="9601269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5pPr>
      <a:lvl6pPr marL="11734884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6pPr>
      <a:lvl7pPr marL="13868499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114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8pPr>
      <a:lvl9pPr marL="18135730" indent="-1066808" algn="l" defTabSz="4267230" rtl="0" eaLnBrk="1" latinLnBrk="0" hangingPunct="1">
        <a:lnSpc>
          <a:spcPct val="90000"/>
        </a:lnSpc>
        <a:spcBef>
          <a:spcPts val="2333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133615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2pPr>
      <a:lvl3pPr marL="4267230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46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4pPr>
      <a:lvl5pPr marL="8534461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5pPr>
      <a:lvl6pPr marL="10668076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6pPr>
      <a:lvl7pPr marL="12801691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7pPr>
      <a:lvl8pPr marL="14935307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8pPr>
      <a:lvl9pPr marL="17068922" algn="l" defTabSz="4267230" rtl="0" eaLnBrk="1" latinLnBrk="0" hangingPunct="1">
        <a:defRPr sz="8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C5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E8994AE-88DC-43AC-A320-8F145FCB76FF}"/>
              </a:ext>
            </a:extLst>
          </p:cNvPr>
          <p:cNvSpPr/>
          <p:nvPr/>
        </p:nvSpPr>
        <p:spPr>
          <a:xfrm>
            <a:off x="664275" y="6248696"/>
            <a:ext cx="12286384" cy="2535525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24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BD3EBB-6353-40A9-A2D4-EB89AAB94BA5}"/>
              </a:ext>
            </a:extLst>
          </p:cNvPr>
          <p:cNvSpPr/>
          <p:nvPr/>
        </p:nvSpPr>
        <p:spPr>
          <a:xfrm>
            <a:off x="697017" y="6252378"/>
            <a:ext cx="12201863" cy="1312260"/>
          </a:xfrm>
          <a:prstGeom prst="rect">
            <a:avLst/>
          </a:prstGeom>
          <a:solidFill>
            <a:srgbClr val="4B2D8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24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312881-D4EC-45FC-A1E0-71E0826C2D08}"/>
              </a:ext>
            </a:extLst>
          </p:cNvPr>
          <p:cNvSpPr txBox="1"/>
          <p:nvPr/>
        </p:nvSpPr>
        <p:spPr>
          <a:xfrm>
            <a:off x="840816" y="6364309"/>
            <a:ext cx="12030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</a:rPr>
              <a:t> Introduction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17557C-A855-45C7-94A2-93C94F1459D2}"/>
              </a:ext>
            </a:extLst>
          </p:cNvPr>
          <p:cNvSpPr/>
          <p:nvPr/>
        </p:nvSpPr>
        <p:spPr>
          <a:xfrm>
            <a:off x="14097000" y="6289893"/>
            <a:ext cx="15316199" cy="2535525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542913" indent="-411470" algn="just">
              <a:spcAft>
                <a:spcPts val="800"/>
              </a:spcAft>
            </a:pPr>
            <a:r>
              <a:rPr lang="en-US" altLang="en-US" sz="8000" dirty="0">
                <a:ea typeface="Arial" charset="0"/>
                <a:cs typeface="Arial" charset="0"/>
              </a:rPr>
              <a:t>Formic Acid gasified at 400</a:t>
            </a:r>
            <a:r>
              <a:rPr lang="en-US" sz="8000" dirty="0"/>
              <a:t>°C</a:t>
            </a:r>
          </a:p>
          <a:p>
            <a:pPr marL="542913" indent="-411470" algn="just">
              <a:spcAft>
                <a:spcPts val="800"/>
              </a:spcAft>
            </a:pPr>
            <a:r>
              <a:rPr lang="en-US" altLang="en-US" sz="8000" dirty="0">
                <a:ea typeface="Arial" charset="0"/>
                <a:cs typeface="Arial" charset="0"/>
              </a:rPr>
              <a:t>Pressure held constant at 25 </a:t>
            </a:r>
            <a:r>
              <a:rPr lang="en-US" altLang="en-US" sz="8000" dirty="0" err="1">
                <a:ea typeface="Arial" charset="0"/>
                <a:cs typeface="Arial" charset="0"/>
              </a:rPr>
              <a:t>MPa</a:t>
            </a:r>
            <a:endParaRPr lang="en-US" altLang="en-US" sz="8000" dirty="0">
              <a:ea typeface="Arial" charset="0"/>
              <a:cs typeface="Arial" charset="0"/>
            </a:endParaRPr>
          </a:p>
          <a:p>
            <a:pPr marL="542913" indent="-411470" algn="just">
              <a:spcAft>
                <a:spcPts val="800"/>
              </a:spcAft>
            </a:pPr>
            <a:r>
              <a:rPr lang="en-US" altLang="en-US" sz="8000" dirty="0">
                <a:ea typeface="Arial" charset="0"/>
                <a:cs typeface="Arial" charset="0"/>
              </a:rPr>
              <a:t>Residence time of </a:t>
            </a:r>
            <a:r>
              <a:rPr lang="en-US" altLang="en-US" sz="8000" dirty="0" err="1">
                <a:ea typeface="Arial" charset="0"/>
                <a:cs typeface="Arial" charset="0"/>
              </a:rPr>
              <a:t>Xs</a:t>
            </a:r>
            <a:endParaRPr lang="en-US" altLang="en-US" sz="8000" dirty="0">
              <a:ea typeface="Arial" charset="0"/>
              <a:cs typeface="Arial" charset="0"/>
            </a:endParaRPr>
          </a:p>
          <a:p>
            <a:pPr marL="542913" indent="-411470" algn="just">
              <a:spcAft>
                <a:spcPts val="800"/>
              </a:spcAft>
            </a:pPr>
            <a:r>
              <a:rPr lang="en-US" altLang="en-US" sz="8000" dirty="0">
                <a:ea typeface="Arial" charset="0"/>
                <a:cs typeface="Arial" charset="0"/>
              </a:rPr>
              <a:t>Constant </a:t>
            </a:r>
            <a:r>
              <a:rPr lang="en-US" altLang="en-US" sz="8000" dirty="0" err="1">
                <a:ea typeface="Arial" charset="0"/>
                <a:cs typeface="Arial" charset="0"/>
              </a:rPr>
              <a:t>fedstock</a:t>
            </a:r>
            <a:r>
              <a:rPr lang="en-US" altLang="en-US" sz="8000" dirty="0">
                <a:ea typeface="Arial" charset="0"/>
                <a:cs typeface="Arial" charset="0"/>
              </a:rPr>
              <a:t> concentration of 15 </a:t>
            </a:r>
            <a:r>
              <a:rPr lang="en-US" altLang="en-US" sz="8000" dirty="0" err="1">
                <a:ea typeface="Arial" charset="0"/>
                <a:cs typeface="Arial" charset="0"/>
              </a:rPr>
              <a:t>wt</a:t>
            </a:r>
            <a:r>
              <a:rPr lang="en-US" altLang="en-US" sz="8000" dirty="0">
                <a:ea typeface="Arial" charset="0"/>
                <a:cs typeface="Arial" charset="0"/>
              </a:rPr>
              <a:t>%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9D94C-DA10-43AF-B8D7-3080CC1C3C88}"/>
              </a:ext>
            </a:extLst>
          </p:cNvPr>
          <p:cNvSpPr/>
          <p:nvPr/>
        </p:nvSpPr>
        <p:spPr>
          <a:xfrm>
            <a:off x="14097001" y="6326819"/>
            <a:ext cx="15316198" cy="1643547"/>
          </a:xfrm>
          <a:prstGeom prst="rect">
            <a:avLst/>
          </a:prstGeom>
          <a:solidFill>
            <a:srgbClr val="4B2D8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24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17E8B5-FD99-40C5-AA47-411892DDDF6D}"/>
              </a:ext>
            </a:extLst>
          </p:cNvPr>
          <p:cNvSpPr txBox="1"/>
          <p:nvPr/>
        </p:nvSpPr>
        <p:spPr>
          <a:xfrm>
            <a:off x="14096999" y="6459005"/>
            <a:ext cx="1531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</a:rPr>
              <a:t>Materials and Methods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2247EC8-6EEB-4110-978D-D06DAF01BD1E}"/>
              </a:ext>
            </a:extLst>
          </p:cNvPr>
          <p:cNvSpPr/>
          <p:nvPr/>
        </p:nvSpPr>
        <p:spPr>
          <a:xfrm>
            <a:off x="30940544" y="6248696"/>
            <a:ext cx="12198504" cy="2535525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24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12F0579-D5BA-441D-801E-3883E8D58EBB}"/>
              </a:ext>
            </a:extLst>
          </p:cNvPr>
          <p:cNvSpPr/>
          <p:nvPr/>
        </p:nvSpPr>
        <p:spPr>
          <a:xfrm>
            <a:off x="30959231" y="6251458"/>
            <a:ext cx="12198504" cy="1615422"/>
          </a:xfrm>
          <a:prstGeom prst="rect">
            <a:avLst/>
          </a:prstGeom>
          <a:solidFill>
            <a:srgbClr val="4B2D8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24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5C4697-4697-4C98-AED0-7DAACC9910C4}"/>
              </a:ext>
            </a:extLst>
          </p:cNvPr>
          <p:cNvSpPr txBox="1"/>
          <p:nvPr/>
        </p:nvSpPr>
        <p:spPr>
          <a:xfrm>
            <a:off x="31094394" y="6364309"/>
            <a:ext cx="121283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</a:rPr>
              <a:t>Continuing Work</a:t>
            </a:r>
            <a:endParaRPr lang="en-US" sz="7200" baseline="-25000" dirty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5439794-21F3-40DA-A756-3C1A6ADB02A8}"/>
              </a:ext>
            </a:extLst>
          </p:cNvPr>
          <p:cNvSpPr/>
          <p:nvPr/>
        </p:nvSpPr>
        <p:spPr>
          <a:xfrm>
            <a:off x="31012221" y="21268627"/>
            <a:ext cx="12216469" cy="1204541"/>
          </a:xfrm>
          <a:prstGeom prst="rect">
            <a:avLst/>
          </a:prstGeom>
          <a:solidFill>
            <a:srgbClr val="4B2D8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24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CD1A30-6002-4F36-95D9-F94E44A39221}"/>
              </a:ext>
            </a:extLst>
          </p:cNvPr>
          <p:cNvSpPr txBox="1"/>
          <p:nvPr/>
        </p:nvSpPr>
        <p:spPr>
          <a:xfrm>
            <a:off x="31058562" y="21380558"/>
            <a:ext cx="121171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</a:rPr>
              <a:t> Conclusions and Future 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4B80CA-0F3D-4F27-A3C8-5296DD25E8FF}"/>
              </a:ext>
            </a:extLst>
          </p:cNvPr>
          <p:cNvSpPr txBox="1"/>
          <p:nvPr/>
        </p:nvSpPr>
        <p:spPr>
          <a:xfrm>
            <a:off x="31308847" y="22718611"/>
            <a:ext cx="1208566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85803">
              <a:defRPr/>
            </a:pPr>
            <a:r>
              <a:rPr lang="en-US" sz="2800" dirty="0"/>
              <a:t>In conclusion </a:t>
            </a:r>
          </a:p>
          <a:p>
            <a:pPr defTabSz="985803">
              <a:defRPr/>
            </a:pPr>
            <a:r>
              <a:rPr lang="en-US" sz="2800" u="sng" dirty="0"/>
              <a:t>Future work</a:t>
            </a:r>
          </a:p>
          <a:p>
            <a:pPr defTabSz="985803">
              <a:defRPr/>
            </a:pPr>
            <a:r>
              <a:rPr lang="en-US" sz="2800" dirty="0"/>
              <a:t>This work sets up a free and user friendly platform for researchers to be able to analyze their own Raman Spectra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01F368-4B42-4E2D-93A9-47063E027FB1}"/>
              </a:ext>
            </a:extLst>
          </p:cNvPr>
          <p:cNvSpPr/>
          <p:nvPr/>
        </p:nvSpPr>
        <p:spPr>
          <a:xfrm>
            <a:off x="30951996" y="26530156"/>
            <a:ext cx="12216469" cy="1615422"/>
          </a:xfrm>
          <a:prstGeom prst="rect">
            <a:avLst/>
          </a:prstGeom>
          <a:solidFill>
            <a:srgbClr val="4B2D8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24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84D5643-41F5-4E5C-AB53-730272C9CAF9}"/>
              </a:ext>
            </a:extLst>
          </p:cNvPr>
          <p:cNvSpPr txBox="1"/>
          <p:nvPr/>
        </p:nvSpPr>
        <p:spPr>
          <a:xfrm>
            <a:off x="31029805" y="26642087"/>
            <a:ext cx="12085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</a:rPr>
              <a:t> Acknowledgements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FC2CBE-1617-4D58-A7DB-93279A49A1D2}"/>
              </a:ext>
            </a:extLst>
          </p:cNvPr>
          <p:cNvSpPr txBox="1"/>
          <p:nvPr/>
        </p:nvSpPr>
        <p:spPr>
          <a:xfrm>
            <a:off x="31020791" y="28320491"/>
            <a:ext cx="120380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Dave Beck, Chad Curtis, and Kelly Thornton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Data sets were taken from publicly available from the NIST WebBook Database and Mendeley Data, “Raman Spectra of Formic Acid Gasification Products in Subcritical and Supercritical Water”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Only open source packages were used in this work, documentation of all packages used can be found at our GitHub at: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n-US" sz="2800" dirty="0"/>
              <a:t> https://github.com/raman-noodles/Raman-noodles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7988FE1-82FC-4E6B-BA63-82208198C461}"/>
              </a:ext>
            </a:extLst>
          </p:cNvPr>
          <p:cNvSpPr/>
          <p:nvPr/>
        </p:nvSpPr>
        <p:spPr>
          <a:xfrm>
            <a:off x="697017" y="26031020"/>
            <a:ext cx="12243289" cy="1263619"/>
          </a:xfrm>
          <a:prstGeom prst="rect">
            <a:avLst/>
          </a:prstGeom>
          <a:solidFill>
            <a:srgbClr val="4B2D8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24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4273D55-58F9-4D1A-B1D2-F983C18E96AC}"/>
              </a:ext>
            </a:extLst>
          </p:cNvPr>
          <p:cNvSpPr txBox="1"/>
          <p:nvPr/>
        </p:nvSpPr>
        <p:spPr>
          <a:xfrm>
            <a:off x="752152" y="26038161"/>
            <a:ext cx="12085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B0701F-61D7-425B-899A-75D4B388417C}"/>
              </a:ext>
            </a:extLst>
          </p:cNvPr>
          <p:cNvSpPr txBox="1"/>
          <p:nvPr/>
        </p:nvSpPr>
        <p:spPr>
          <a:xfrm>
            <a:off x="851364" y="27457454"/>
            <a:ext cx="1201968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3200" dirty="0"/>
              <a:t>Data Mining and Baseline Subtraction</a:t>
            </a:r>
          </a:p>
          <a:p>
            <a:pPr marL="971550" lvl="1" indent="-514350" algn="just">
              <a:buFont typeface="Arial" panose="020B0604020202020204" pitchFamily="34" charset="0"/>
              <a:buChar char="•"/>
            </a:pPr>
            <a:r>
              <a:rPr lang="en-US" sz="3200" dirty="0"/>
              <a:t>Importing open source data sets, create a library of spectra, uniformly format data for analysis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/>
              <a:t>Data Visualization</a:t>
            </a:r>
          </a:p>
          <a:p>
            <a:pPr marL="971550" lvl="1" indent="-514350" algn="just">
              <a:buFont typeface="Arial" panose="020B0604020202020204" pitchFamily="34" charset="0"/>
              <a:buChar char="•"/>
            </a:pPr>
            <a:r>
              <a:rPr lang="en-US" sz="3200" dirty="0"/>
              <a:t>Outputting plots of baseline subtraction and peak identification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/>
              <a:t>Machine Learning</a:t>
            </a:r>
          </a:p>
          <a:p>
            <a:pPr marL="971550" lvl="1" indent="-514350" algn="just">
              <a:buFont typeface="Arial" panose="020B0604020202020204" pitchFamily="34" charset="0"/>
              <a:buChar char="•"/>
            </a:pPr>
            <a:r>
              <a:rPr lang="en-US" sz="3200" dirty="0"/>
              <a:t>Prepare least squares regression model for calculating kinetic rate decomposition </a:t>
            </a:r>
            <a:r>
              <a:rPr lang="en-US" sz="3200" dirty="0">
                <a:sym typeface="Wingdings" pitchFamily="2" charset="2"/>
              </a:rPr>
              <a:t>at different resonance times and temperatures</a:t>
            </a:r>
            <a:endParaRPr lang="en-US" sz="32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6938019-7CD0-465D-BB99-A30D7E6F8E1A}"/>
              </a:ext>
            </a:extLst>
          </p:cNvPr>
          <p:cNvSpPr txBox="1"/>
          <p:nvPr/>
        </p:nvSpPr>
        <p:spPr>
          <a:xfrm>
            <a:off x="31094394" y="7978811"/>
            <a:ext cx="11728724" cy="4975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1443" algn="ctr">
              <a:spcAft>
                <a:spcPts val="800"/>
              </a:spcAft>
            </a:pPr>
            <a:r>
              <a:rPr lang="en-US" altLang="en-US" sz="2400" u="sng" dirty="0">
                <a:solidFill>
                  <a:srgbClr val="623E92"/>
                </a:solidFill>
                <a:latin typeface="Arial Black" panose="020B0A04020102020204" pitchFamily="34" charset="0"/>
                <a:ea typeface="Arial" charset="0"/>
                <a:cs typeface="Arial" charset="0"/>
              </a:rPr>
              <a:t>Machine Learning for Material Decomposition </a:t>
            </a:r>
            <a:endParaRPr lang="en-US" altLang="en-US" sz="2400" u="sng" dirty="0">
              <a:latin typeface="Arial" charset="0"/>
              <a:ea typeface="Arial" charset="0"/>
              <a:cs typeface="Arial" charset="0"/>
            </a:endParaRPr>
          </a:p>
          <a:p>
            <a:pPr marL="588643" indent="-45720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dirty="0"/>
              <a:t>We implemented functionality to run a least squares regression that fits Lorentzian curves to the data. The function is given the peak locations determined using </a:t>
            </a:r>
            <a:r>
              <a:rPr lang="en-US" sz="2800" dirty="0" err="1"/>
              <a:t>scipy.signal.find_peaks</a:t>
            </a:r>
            <a:r>
              <a:rPr lang="en-US" sz="2800" dirty="0"/>
              <a:t>.</a:t>
            </a:r>
          </a:p>
          <a:p>
            <a:pPr marL="1473200" lvl="1" indent="-514350" defTabSz="985803">
              <a:buFont typeface="+mj-lt"/>
              <a:buAutoNum type="arabicPeriod"/>
              <a:defRPr/>
            </a:pPr>
            <a:r>
              <a:rPr lang="en-US" sz="2800" dirty="0"/>
              <a:t>Expand software to be able to compute decomposition rates across varying parameters such as temperature, resonance time, possibly pressure.</a:t>
            </a:r>
          </a:p>
          <a:p>
            <a:pPr marL="1473200" lvl="1" indent="-514350" defTabSz="985803">
              <a:buFont typeface="+mj-lt"/>
              <a:buAutoNum type="arabicPeriod"/>
              <a:defRPr/>
            </a:pPr>
            <a:r>
              <a:rPr lang="en-US" sz="2800" dirty="0"/>
              <a:t>From the defined decomposition rate the software can predict the decomposition rates using machine learning beyond the known data set limits</a:t>
            </a:r>
          </a:p>
          <a:p>
            <a:pPr marL="588643" indent="-45720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C64CF9A-DD0D-4535-B98E-F49EA434D9C6}"/>
              </a:ext>
            </a:extLst>
          </p:cNvPr>
          <p:cNvSpPr/>
          <p:nvPr/>
        </p:nvSpPr>
        <p:spPr>
          <a:xfrm>
            <a:off x="715500" y="7659334"/>
            <a:ext cx="12121278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00038" indent="-300038" algn="just" defTabSz="985803">
              <a:buFont typeface="Arial" panose="020B0604020202020204" pitchFamily="34" charset="0"/>
              <a:buChar char="•"/>
              <a:defRPr/>
            </a:pPr>
            <a:r>
              <a:rPr lang="en-US" sz="3200" dirty="0"/>
              <a:t>Using data from a custom built supercritical gasification reactor on campus to analyze formic acid Raman spectra.</a:t>
            </a:r>
          </a:p>
          <a:p>
            <a:pPr marL="300038" indent="-300038" algn="just" defTabSz="985803">
              <a:buFont typeface="Arial" panose="020B0604020202020204" pitchFamily="34" charset="0"/>
              <a:buChar char="•"/>
              <a:defRPr/>
            </a:pPr>
            <a:r>
              <a:rPr lang="en-US" sz="3200" dirty="0"/>
              <a:t>Decomposition of formic acid constitutes the combination of two pathways:</a:t>
            </a:r>
          </a:p>
        </p:txBody>
      </p:sp>
      <p:sp>
        <p:nvSpPr>
          <p:cNvPr id="64" name="Text Placeholder 15">
            <a:extLst>
              <a:ext uri="{FF2B5EF4-FFF2-40B4-BE49-F238E27FC236}">
                <a16:creationId xmlns:a16="http://schemas.microsoft.com/office/drawing/2014/main" id="{F9D85C1B-1BC9-4B78-8B58-14FEA03E560A}"/>
              </a:ext>
            </a:extLst>
          </p:cNvPr>
          <p:cNvSpPr txBox="1">
            <a:spLocks/>
          </p:cNvSpPr>
          <p:nvPr/>
        </p:nvSpPr>
        <p:spPr>
          <a:xfrm>
            <a:off x="1" y="3066329"/>
            <a:ext cx="43905172" cy="1433433"/>
          </a:xfrm>
          <a:prstGeom prst="rect">
            <a:avLst/>
          </a:prstGeom>
        </p:spPr>
        <p:txBody>
          <a:bodyPr vert="horz" lIns="98584" tIns="49292" rIns="98584" bIns="49292" rtlCol="0">
            <a:normAutofit/>
          </a:bodyPr>
          <a:lstStyle>
            <a:lvl1pPr marL="914400" indent="-914400" algn="l" defTabSz="3657600" rtl="0" eaLnBrk="1" latinLnBrk="0" hangingPunct="1">
              <a:lnSpc>
                <a:spcPct val="90000"/>
              </a:lnSpc>
              <a:spcBef>
                <a:spcPts val="4000"/>
              </a:spcBef>
              <a:buFont typeface="Arial" panose="020B0604020202020204" pitchFamily="34" charset="0"/>
              <a:buChar char="•"/>
              <a:defRPr sz="1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8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008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2296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0584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dirty="0"/>
              <a:t>Brandon Kern</a:t>
            </a:r>
            <a:r>
              <a:rPr lang="en-US" sz="5400" baseline="30000" dirty="0"/>
              <a:t>2</a:t>
            </a:r>
            <a:r>
              <a:rPr lang="en-US" sz="5400" dirty="0"/>
              <a:t>, Elizabeth Rasmussen</a:t>
            </a:r>
            <a:r>
              <a:rPr lang="en-US" sz="5400" baseline="30000" dirty="0"/>
              <a:t>1,3</a:t>
            </a:r>
            <a:r>
              <a:rPr lang="en-US" sz="5400" dirty="0"/>
              <a:t>, Jon Onorato</a:t>
            </a:r>
            <a:r>
              <a:rPr lang="en-US" sz="5400" baseline="30000" dirty="0"/>
              <a:t>2,3</a:t>
            </a:r>
            <a:r>
              <a:rPr lang="en-US" sz="5400" dirty="0"/>
              <a:t>, Parker Steichen</a:t>
            </a:r>
            <a:r>
              <a:rPr lang="en-US" sz="5400" baseline="30000" dirty="0"/>
              <a:t>2</a:t>
            </a:r>
            <a:endParaRPr lang="en-US" sz="5400" dirty="0"/>
          </a:p>
        </p:txBody>
      </p:sp>
      <p:sp>
        <p:nvSpPr>
          <p:cNvPr id="65" name="Text Placeholder 16">
            <a:extLst>
              <a:ext uri="{FF2B5EF4-FFF2-40B4-BE49-F238E27FC236}">
                <a16:creationId xmlns:a16="http://schemas.microsoft.com/office/drawing/2014/main" id="{E1EC00B1-ED5E-4815-8F76-4C5D439BA245}"/>
              </a:ext>
            </a:extLst>
          </p:cNvPr>
          <p:cNvSpPr txBox="1">
            <a:spLocks/>
          </p:cNvSpPr>
          <p:nvPr/>
        </p:nvSpPr>
        <p:spPr>
          <a:xfrm>
            <a:off x="8320269" y="500819"/>
            <a:ext cx="25986676" cy="3190537"/>
          </a:xfrm>
          <a:prstGeom prst="rect">
            <a:avLst/>
          </a:prstGeom>
        </p:spPr>
        <p:txBody>
          <a:bodyPr vert="horz" lIns="98584" tIns="49292" rIns="98584" bIns="49292" rtlCol="0">
            <a:noAutofit/>
          </a:bodyPr>
          <a:lstStyle>
            <a:lvl1pPr marL="914400" indent="-914400" algn="l" defTabSz="3657600" rtl="0" eaLnBrk="1" latinLnBrk="0" hangingPunct="1">
              <a:lnSpc>
                <a:spcPct val="90000"/>
              </a:lnSpc>
              <a:spcBef>
                <a:spcPts val="4000"/>
              </a:spcBef>
              <a:buFont typeface="Arial" panose="020B0604020202020204" pitchFamily="34" charset="0"/>
              <a:buChar char="•"/>
              <a:defRPr sz="1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8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008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2296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0584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8000" b="1" dirty="0"/>
              <a:t>In-Situ Raman Spectroscopy Component Identification  for Machine Learning Based Decomposition Analysis</a:t>
            </a:r>
          </a:p>
        </p:txBody>
      </p:sp>
      <p:sp>
        <p:nvSpPr>
          <p:cNvPr id="66" name="Text Placeholder 15">
            <a:extLst>
              <a:ext uri="{FF2B5EF4-FFF2-40B4-BE49-F238E27FC236}">
                <a16:creationId xmlns:a16="http://schemas.microsoft.com/office/drawing/2014/main" id="{9FCC1EDE-1DFE-4CAD-BAA5-28E4570FAE8E}"/>
              </a:ext>
            </a:extLst>
          </p:cNvPr>
          <p:cNvSpPr txBox="1">
            <a:spLocks/>
          </p:cNvSpPr>
          <p:nvPr/>
        </p:nvSpPr>
        <p:spPr>
          <a:xfrm>
            <a:off x="-13972" y="3896051"/>
            <a:ext cx="43905172" cy="1387812"/>
          </a:xfrm>
          <a:prstGeom prst="rect">
            <a:avLst/>
          </a:prstGeom>
        </p:spPr>
        <p:txBody>
          <a:bodyPr vert="horz" lIns="98584" tIns="49292" rIns="98584" bIns="49292" rtlCol="0">
            <a:noAutofit/>
          </a:bodyPr>
          <a:lstStyle>
            <a:lvl1pPr marL="914400" indent="-914400" algn="l" defTabSz="3657600" rtl="0" eaLnBrk="1" latinLnBrk="0" hangingPunct="1">
              <a:lnSpc>
                <a:spcPct val="90000"/>
              </a:lnSpc>
              <a:spcBef>
                <a:spcPts val="4000"/>
              </a:spcBef>
              <a:buFont typeface="Arial" panose="020B0604020202020204" pitchFamily="34" charset="0"/>
              <a:buChar char="•"/>
              <a:defRPr sz="1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8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4008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2296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0584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0" indent="-914400" algn="l" defTabSz="36576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hangingPunc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baseline="30000" dirty="0"/>
              <a:t>1 </a:t>
            </a:r>
            <a:r>
              <a:rPr lang="en-US" sz="3600" dirty="0"/>
              <a:t>Department of Mechanical Engineering, </a:t>
            </a:r>
            <a:r>
              <a:rPr lang="en-US" sz="3600" baseline="30000" dirty="0"/>
              <a:t>2 </a:t>
            </a:r>
            <a:r>
              <a:rPr lang="en-US" sz="3600" dirty="0"/>
              <a:t>Department of Material Science and Engineering, </a:t>
            </a:r>
            <a:r>
              <a:rPr lang="en-US" sz="3600" baseline="30000" dirty="0"/>
              <a:t>3 </a:t>
            </a:r>
            <a:r>
              <a:rPr lang="en-US" sz="3600" dirty="0"/>
              <a:t>Clean Energy Institute </a:t>
            </a:r>
          </a:p>
          <a:p>
            <a:pPr marL="0" indent="0" algn="ctr" hangingPunc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/>
              <a:t>University of Washington, Seattle, WA, USA</a:t>
            </a:r>
          </a:p>
        </p:txBody>
      </p:sp>
      <p:pic>
        <p:nvPicPr>
          <p:cNvPr id="67" name="Picture 66" descr="A white sign with black text&#10;&#10;Description automatically generated">
            <a:extLst>
              <a:ext uri="{FF2B5EF4-FFF2-40B4-BE49-F238E27FC236}">
                <a16:creationId xmlns:a16="http://schemas.microsoft.com/office/drawing/2014/main" id="{97FB393E-1351-42B7-8B2D-367F0634A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75635" y="641208"/>
            <a:ext cx="8087333" cy="2352679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E3AD72B9-EFEC-4C83-BFAE-87E39AC8D0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4585" y="3257648"/>
            <a:ext cx="10098383" cy="1634521"/>
          </a:xfrm>
          <a:prstGeom prst="rect">
            <a:avLst/>
          </a:prstGeom>
        </p:spPr>
      </p:pic>
      <p:pic>
        <p:nvPicPr>
          <p:cNvPr id="71" name="Picture 70" descr="A close up of a logo&#10;&#10;Description automatically generated">
            <a:extLst>
              <a:ext uri="{FF2B5EF4-FFF2-40B4-BE49-F238E27FC236}">
                <a16:creationId xmlns:a16="http://schemas.microsoft.com/office/drawing/2014/main" id="{B49B6BB4-7A2D-44F7-8E57-F3547B6D23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0505" y="3144401"/>
            <a:ext cx="8428460" cy="2320194"/>
          </a:xfrm>
          <a:prstGeom prst="rect">
            <a:avLst/>
          </a:prstGeom>
        </p:spPr>
      </p:pic>
      <p:pic>
        <p:nvPicPr>
          <p:cNvPr id="73" name="Picture 72" descr="A close up of a sign&#10;&#10;Description automatically generated">
            <a:extLst>
              <a:ext uri="{FF2B5EF4-FFF2-40B4-BE49-F238E27FC236}">
                <a16:creationId xmlns:a16="http://schemas.microsoft.com/office/drawing/2014/main" id="{C615A69B-7358-48B5-9BDB-BE68BB5768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518" y="229633"/>
            <a:ext cx="2626268" cy="2626268"/>
          </a:xfrm>
          <a:prstGeom prst="rect">
            <a:avLst/>
          </a:prstGeom>
        </p:spPr>
      </p:pic>
      <p:pic>
        <p:nvPicPr>
          <p:cNvPr id="75" name="Picture 74" descr="A picture containing transport, wheel&#10;&#10;Description automatically generated">
            <a:extLst>
              <a:ext uri="{FF2B5EF4-FFF2-40B4-BE49-F238E27FC236}">
                <a16:creationId xmlns:a16="http://schemas.microsoft.com/office/drawing/2014/main" id="{7EC20B86-C283-4B47-9455-ACA40393F0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198" y="202920"/>
            <a:ext cx="2987144" cy="30027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2A4068-F258-41D7-AB1F-1A8685DD34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9081" y="11846494"/>
            <a:ext cx="4146725" cy="525249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1ADDF5E-B02A-434E-A824-E0008DAFCF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4544" y="11954270"/>
            <a:ext cx="5884471" cy="510427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5C777EB-2573-4BDD-BE1C-AF0B3718B00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41" t="1930" r="1470"/>
          <a:stretch/>
        </p:blipFill>
        <p:spPr>
          <a:xfrm>
            <a:off x="715500" y="18283639"/>
            <a:ext cx="12121278" cy="7496728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EFCF98A-06E7-42EB-9D44-5AF3732124F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2898" y="9489491"/>
            <a:ext cx="3761474" cy="1567282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041E378F-1E75-4E4C-BA9F-25B220BB9E44}"/>
              </a:ext>
            </a:extLst>
          </p:cNvPr>
          <p:cNvSpPr txBox="1"/>
          <p:nvPr/>
        </p:nvSpPr>
        <p:spPr>
          <a:xfrm>
            <a:off x="576147" y="11210465"/>
            <a:ext cx="1237451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/>
              <a:t>Photographs of UW Gasification Reactor with In-Situ Raman Probe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27A15CD-4F5D-6F47-A197-E009C6BC0D7C}"/>
              </a:ext>
            </a:extLst>
          </p:cNvPr>
          <p:cNvSpPr/>
          <p:nvPr/>
        </p:nvSpPr>
        <p:spPr>
          <a:xfrm>
            <a:off x="14097000" y="24832899"/>
            <a:ext cx="15316200" cy="1615422"/>
          </a:xfrm>
          <a:prstGeom prst="rect">
            <a:avLst/>
          </a:prstGeom>
          <a:solidFill>
            <a:srgbClr val="4B2D85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824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DD573D7-8EC7-434C-8F20-289B63AA7261}"/>
              </a:ext>
            </a:extLst>
          </p:cNvPr>
          <p:cNvSpPr txBox="1"/>
          <p:nvPr/>
        </p:nvSpPr>
        <p:spPr>
          <a:xfrm>
            <a:off x="14096999" y="24944830"/>
            <a:ext cx="15316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</a:rPr>
              <a:t>Results Using Experimental Data</a:t>
            </a:r>
            <a:endParaRPr lang="en-US" sz="7200" baseline="-25000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F575564-AE21-AB4B-8FA4-FFF461D020EE}"/>
              </a:ext>
            </a:extLst>
          </p:cNvPr>
          <p:cNvSpPr txBox="1"/>
          <p:nvPr/>
        </p:nvSpPr>
        <p:spPr>
          <a:xfrm>
            <a:off x="15890737" y="8051366"/>
            <a:ext cx="11728724" cy="1179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1443" algn="ctr">
              <a:spcAft>
                <a:spcPts val="800"/>
              </a:spcAft>
            </a:pPr>
            <a:r>
              <a:rPr lang="en-US" sz="3200" u="sng" dirty="0">
                <a:solidFill>
                  <a:srgbClr val="623E92"/>
                </a:solidFill>
                <a:latin typeface="Arial Black" panose="020B0A04020102020204" pitchFamily="34" charset="0"/>
              </a:rPr>
              <a:t>Baseline Subtraction of Raman Signal</a:t>
            </a:r>
            <a:endParaRPr lang="en-US" altLang="en-US" sz="3200" u="sng" dirty="0">
              <a:latin typeface="Arial" charset="0"/>
              <a:ea typeface="Arial" charset="0"/>
              <a:cs typeface="Arial" charset="0"/>
            </a:endParaRPr>
          </a:p>
          <a:p>
            <a:pPr marL="131443" algn="just">
              <a:spcAft>
                <a:spcPts val="800"/>
              </a:spcAft>
            </a:pPr>
            <a:endParaRPr lang="en-US" sz="32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3E7E2B0-0355-0F45-B55D-500803DD12BE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6" t="9117" r="9028"/>
          <a:stretch/>
        </p:blipFill>
        <p:spPr>
          <a:xfrm>
            <a:off x="22460065" y="10839386"/>
            <a:ext cx="6454762" cy="2754556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E26833E7-61F8-A247-A17D-1827E63A3430}"/>
              </a:ext>
            </a:extLst>
          </p:cNvPr>
          <p:cNvSpPr txBox="1"/>
          <p:nvPr/>
        </p:nvSpPr>
        <p:spPr>
          <a:xfrm>
            <a:off x="16081238" y="13679557"/>
            <a:ext cx="11728724" cy="1179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1443" algn="ctr">
              <a:spcAft>
                <a:spcPts val="800"/>
              </a:spcAft>
            </a:pPr>
            <a:r>
              <a:rPr lang="en-US" sz="3200" u="sng" dirty="0">
                <a:solidFill>
                  <a:srgbClr val="623E92"/>
                </a:solidFill>
                <a:latin typeface="Arial Black" panose="020B0A04020102020204" pitchFamily="34" charset="0"/>
              </a:rPr>
              <a:t>Component Analysis in a Mixture Raman Signal</a:t>
            </a:r>
            <a:endParaRPr lang="en-US" altLang="en-US" sz="3200" u="sng" dirty="0">
              <a:latin typeface="Arial" charset="0"/>
              <a:ea typeface="Arial" charset="0"/>
              <a:cs typeface="Arial" charset="0"/>
            </a:endParaRPr>
          </a:p>
          <a:p>
            <a:pPr marL="131443" algn="just">
              <a:spcAft>
                <a:spcPts val="800"/>
              </a:spcAft>
            </a:pPr>
            <a:endParaRPr lang="en-US" sz="32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E543908-3B1C-424C-AE78-BC270504668A}"/>
              </a:ext>
            </a:extLst>
          </p:cNvPr>
          <p:cNvSpPr txBox="1"/>
          <p:nvPr/>
        </p:nvSpPr>
        <p:spPr>
          <a:xfrm>
            <a:off x="752152" y="17505131"/>
            <a:ext cx="12161855" cy="1118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1443" algn="ctr">
              <a:spcAft>
                <a:spcPts val="800"/>
              </a:spcAft>
            </a:pPr>
            <a:r>
              <a:rPr lang="en-US" sz="3200" u="sng" dirty="0">
                <a:solidFill>
                  <a:srgbClr val="623E92"/>
                </a:solidFill>
                <a:latin typeface="Arial Black" panose="020B0A04020102020204" pitchFamily="34" charset="0"/>
              </a:rPr>
              <a:t>Motivation</a:t>
            </a:r>
            <a:endParaRPr lang="en-US" altLang="en-US" sz="2800" u="sng" dirty="0">
              <a:latin typeface="Arial" charset="0"/>
              <a:ea typeface="Arial" charset="0"/>
              <a:cs typeface="Arial" charset="0"/>
            </a:endParaRPr>
          </a:p>
          <a:p>
            <a:pPr marL="131443" algn="just">
              <a:spcAft>
                <a:spcPts val="800"/>
              </a:spcAft>
            </a:pPr>
            <a:endParaRPr lang="en-US" sz="28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47F6D63-EB68-874A-86E7-3DF0A1A1AD5C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2" t="9581" r="8770"/>
          <a:stretch/>
        </p:blipFill>
        <p:spPr>
          <a:xfrm>
            <a:off x="14302819" y="10759137"/>
            <a:ext cx="6524917" cy="2746686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654C6500-9B0A-FD4A-8249-F0631D3373B9}"/>
              </a:ext>
            </a:extLst>
          </p:cNvPr>
          <p:cNvSpPr txBox="1"/>
          <p:nvPr/>
        </p:nvSpPr>
        <p:spPr>
          <a:xfrm>
            <a:off x="14370553" y="10087821"/>
            <a:ext cx="652491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/>
              <a:t>Water Baseline Subtraction Output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03235F-C4C9-4D4D-8BD9-AA4B589F59DB}"/>
              </a:ext>
            </a:extLst>
          </p:cNvPr>
          <p:cNvSpPr txBox="1"/>
          <p:nvPr/>
        </p:nvSpPr>
        <p:spPr>
          <a:xfrm>
            <a:off x="22256863" y="10176702"/>
            <a:ext cx="691918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/>
              <a:t>Acetone Baseline Subtraction Output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8349836-73A0-214C-98E5-E9B0410BBA49}"/>
              </a:ext>
            </a:extLst>
          </p:cNvPr>
          <p:cNvSpPr txBox="1"/>
          <p:nvPr/>
        </p:nvSpPr>
        <p:spPr>
          <a:xfrm>
            <a:off x="14312052" y="8640776"/>
            <a:ext cx="148979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/>
              <a:t>Used </a:t>
            </a:r>
            <a:r>
              <a:rPr lang="en-US" sz="3200" dirty="0" err="1"/>
              <a:t>PeakUtils</a:t>
            </a:r>
            <a:r>
              <a:rPr lang="en-US" sz="3200" dirty="0"/>
              <a:t> built in baseline function to perform polynomial fit baseline subtraction on NIST database spectra. Examples of this functionality are shown below.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E45AD5E3-34DE-B04D-97C4-0F57AD29D214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1" r="7112"/>
          <a:stretch/>
        </p:blipFill>
        <p:spPr>
          <a:xfrm>
            <a:off x="33180792" y="15940007"/>
            <a:ext cx="7555928" cy="500589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FEDA322-2224-AB47-96B5-23CCD42DE85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2397" y="19975622"/>
            <a:ext cx="6848114" cy="456540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C4B190-B757-C84E-8C74-FAE9601E696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4" t="4137" r="6812"/>
          <a:stretch/>
        </p:blipFill>
        <p:spPr>
          <a:xfrm>
            <a:off x="21330921" y="15863645"/>
            <a:ext cx="8007560" cy="3522276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61CDF292-1FFB-5446-983A-FD6A6EFAF132}"/>
              </a:ext>
            </a:extLst>
          </p:cNvPr>
          <p:cNvSpPr txBox="1"/>
          <p:nvPr/>
        </p:nvSpPr>
        <p:spPr>
          <a:xfrm>
            <a:off x="14203429" y="14284264"/>
            <a:ext cx="150847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/>
              <a:t>The </a:t>
            </a:r>
            <a:r>
              <a:rPr lang="en-US" sz="3200" dirty="0" err="1"/>
              <a:t>LMFit</a:t>
            </a:r>
            <a:r>
              <a:rPr lang="en-US" sz="3200" dirty="0"/>
              <a:t> package was utilized to identify 5 descriptors per peak in a mixture’s Raman signal including: location of the peak, peak height, and peak width. As a mixture has more peaks (components from decomposition) the amount of descriptors increases.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F9B7CB98-728C-164A-BBCC-A8A3A968948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3265" y="18376004"/>
            <a:ext cx="4940300" cy="10287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68CFC48F-B688-F847-9FEC-81FA5FED568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311" y="16558000"/>
            <a:ext cx="4089400" cy="1257300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3A40EE34-FA21-694F-804B-6C6727084179}"/>
              </a:ext>
            </a:extLst>
          </p:cNvPr>
          <p:cNvSpPr txBox="1"/>
          <p:nvPr/>
        </p:nvSpPr>
        <p:spPr>
          <a:xfrm>
            <a:off x="14400957" y="16047954"/>
            <a:ext cx="652491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/>
              <a:t>Least Squares Model Equation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D128F38-DFC7-CA42-9C97-BC0AEF2A8894}"/>
              </a:ext>
            </a:extLst>
          </p:cNvPr>
          <p:cNvSpPr txBox="1"/>
          <p:nvPr/>
        </p:nvSpPr>
        <p:spPr>
          <a:xfrm>
            <a:off x="14238778" y="17755175"/>
            <a:ext cx="684927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/>
              <a:t>Lorentzian Equation for a Single Peak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3DA22EE0-C6A3-0040-A1D9-3D3C95889D2E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9"/>
          <a:stretch/>
        </p:blipFill>
        <p:spPr>
          <a:xfrm>
            <a:off x="20870056" y="26840067"/>
            <a:ext cx="8158520" cy="3501224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2EE8FFE1-716C-084D-B268-1E29B06782BA}"/>
              </a:ext>
            </a:extLst>
          </p:cNvPr>
          <p:cNvSpPr txBox="1"/>
          <p:nvPr/>
        </p:nvSpPr>
        <p:spPr>
          <a:xfrm>
            <a:off x="32971657" y="15329068"/>
            <a:ext cx="837377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/>
              <a:t>Carbon Monoxide Spectra Lorentzian Output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95C6AD4-3817-4A42-9F55-A62B6E633C42}"/>
              </a:ext>
            </a:extLst>
          </p:cNvPr>
          <p:cNvSpPr txBox="1"/>
          <p:nvPr/>
        </p:nvSpPr>
        <p:spPr>
          <a:xfrm>
            <a:off x="15588311" y="19636075"/>
            <a:ext cx="12647543" cy="1179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31443" algn="ctr">
              <a:spcAft>
                <a:spcPts val="800"/>
              </a:spcAft>
            </a:pPr>
            <a:r>
              <a:rPr lang="en-US" sz="3200" u="sng" dirty="0">
                <a:solidFill>
                  <a:srgbClr val="623E92"/>
                </a:solidFill>
                <a:latin typeface="Arial Black" panose="020B0A04020102020204" pitchFamily="34" charset="0"/>
              </a:rPr>
              <a:t>Component </a:t>
            </a:r>
            <a:r>
              <a:rPr lang="en-US" sz="3200" u="sng" dirty="0" err="1">
                <a:solidFill>
                  <a:srgbClr val="623E92"/>
                </a:solidFill>
                <a:latin typeface="Arial Black" panose="020B0A04020102020204" pitchFamily="34" charset="0"/>
              </a:rPr>
              <a:t>Condidence</a:t>
            </a:r>
            <a:r>
              <a:rPr lang="en-US" sz="3200" u="sng" dirty="0">
                <a:solidFill>
                  <a:srgbClr val="623E92"/>
                </a:solidFill>
                <a:latin typeface="Arial Black" panose="020B0A04020102020204" pitchFamily="34" charset="0"/>
              </a:rPr>
              <a:t> based on Euclidean Distance</a:t>
            </a:r>
            <a:endParaRPr lang="en-US" altLang="en-US" sz="3200" u="sng" dirty="0">
              <a:latin typeface="Arial" charset="0"/>
              <a:ea typeface="Arial" charset="0"/>
              <a:cs typeface="Arial" charset="0"/>
            </a:endParaRPr>
          </a:p>
          <a:p>
            <a:pPr marL="131443" algn="just">
              <a:spcAft>
                <a:spcPts val="800"/>
              </a:spcAft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25420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1582</TotalTime>
  <Words>473</Words>
  <Application>Microsoft Macintosh PowerPoint</Application>
  <PresentationFormat>Custom</PresentationFormat>
  <Paragraphs>46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Black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Rasmussen</dc:creator>
  <cp:lastModifiedBy>Elizabeth Rasmussen</cp:lastModifiedBy>
  <cp:revision>40</cp:revision>
  <dcterms:created xsi:type="dcterms:W3CDTF">2019-03-08T23:15:53Z</dcterms:created>
  <dcterms:modified xsi:type="dcterms:W3CDTF">2019-03-16T19:18:08Z</dcterms:modified>
</cp:coreProperties>
</file>

<file path=docProps/thumbnail.jpeg>
</file>